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4501" r:id="rId2"/>
    <p:sldId id="4502" r:id="rId3"/>
    <p:sldId id="4503" r:id="rId4"/>
    <p:sldId id="4504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7" autoAdjust="0"/>
    <p:restoredTop sz="94660"/>
  </p:normalViewPr>
  <p:slideViewPr>
    <p:cSldViewPr snapToGrid="0">
      <p:cViewPr varScale="1">
        <p:scale>
          <a:sx n="162" d="100"/>
          <a:sy n="162" d="100"/>
        </p:scale>
        <p:origin x="2508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12" Type="http://schemas.openxmlformats.org/officeDocument/2006/relationships/customXml" Target="../customXml/item3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openxmlformats.org/officeDocument/2006/relationships/customXml" Target="../customXml/item2.xml"/><Relationship Id="rId5" Type="http://schemas.openxmlformats.org/officeDocument/2006/relationships/slide" Target="slides/slide4.xml"/><Relationship Id="rId10" Type="http://schemas.openxmlformats.org/officeDocument/2006/relationships/customXml" Target="../customXml/item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1E70EB-E020-DBD8-1105-4F9B39E307C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9B0DDE4-C915-598B-6662-3E1C3EFE64C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33F566-9CC6-C7D1-BAF4-777BD52A30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713C1-7D6E-4659-86CA-E1CF6E3D25B9}" type="datetimeFigureOut">
              <a:rPr lang="en-US" smtClean="0"/>
              <a:t>11/16/2022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FBD506-162E-D168-1FA0-088C44D838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688E77-CC2B-0E5A-B722-B19E9EE62A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90900-BB9F-41A6-BF11-E68C7A6209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21412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BEE747-C11A-1730-2F84-610D7593A7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9F2F7EB-1EBD-586D-DEAB-EA3963EB9E3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FDDB51-D5CF-DEA5-E0FD-89A867F1EE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713C1-7D6E-4659-86CA-E1CF6E3D25B9}" type="datetimeFigureOut">
              <a:rPr lang="en-US" smtClean="0"/>
              <a:t>11/16/2022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2EE00E-4B8F-788C-6E9F-5995F2E87E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095840-6597-C5AE-EE18-DB614DDFC4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90900-BB9F-41A6-BF11-E68C7A6209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32032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A09B22E-8DE3-C78F-D358-F9D4A73CB1C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CBEAE58-086B-1F23-F2CA-B822144F7C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64DDEC-B020-8E11-4370-60930AAA2B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713C1-7D6E-4659-86CA-E1CF6E3D25B9}" type="datetimeFigureOut">
              <a:rPr lang="en-US" smtClean="0"/>
              <a:t>11/16/2022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E9CE5B-F48B-47E5-9443-EE937EA35C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B5295A-9D79-87BD-0846-43C5803695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90900-BB9F-41A6-BF11-E68C7A6209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58546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786F58-3767-E7A9-871C-C38E2CC473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78E749-46E4-9329-6F41-FD8417893D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00EF65-B60F-9742-B398-D53EA8E82E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713C1-7D6E-4659-86CA-E1CF6E3D25B9}" type="datetimeFigureOut">
              <a:rPr lang="en-US" smtClean="0"/>
              <a:t>11/16/2022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D037EC-A1D4-0408-4D5D-663BF733A8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5C9FF7-2674-10CA-6976-3D3E02EB1A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90900-BB9F-41A6-BF11-E68C7A6209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3463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8EBADB-A99E-7D3E-87BD-343BAB2808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5C00DDA-AB09-FB06-FDE5-6F7D8B279F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3FCC2C-0D80-CACB-91A8-2806C7086C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713C1-7D6E-4659-86CA-E1CF6E3D25B9}" type="datetimeFigureOut">
              <a:rPr lang="en-US" smtClean="0"/>
              <a:t>11/16/2022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684C99-1E4E-FAB0-4514-2C97655B0B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83A386-5DFA-0BDE-5DF7-066EBB3462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90900-BB9F-41A6-BF11-E68C7A6209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56591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4D3E9E-9322-02DF-1425-1D1684DCE0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7DA3DA-2DA3-3B9F-023B-D36B990D8DD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64B80E1-5E27-7A72-271D-C01A9A83E3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2E8550A-E3E3-B06E-8D69-655A91141E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713C1-7D6E-4659-86CA-E1CF6E3D25B9}" type="datetimeFigureOut">
              <a:rPr lang="en-US" smtClean="0"/>
              <a:t>11/16/2022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DC19D2C-C117-13A3-030E-E733649249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F794FFB-1E11-17C2-31C9-51D294FCFF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90900-BB9F-41A6-BF11-E68C7A6209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7310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412AEB-3A13-F0DA-9BFA-BBBD449327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169BBEF-ACF1-7132-C239-0530FD4B40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49BCD95-BAFB-5B40-F285-682156A5EA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997829A-DBA8-5993-E07B-8C6C9424690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29A37FA-F6D1-43D1-C404-7AC6A5986DB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E353652-1CB2-129C-B64A-59635FB67E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713C1-7D6E-4659-86CA-E1CF6E3D25B9}" type="datetimeFigureOut">
              <a:rPr lang="en-US" smtClean="0"/>
              <a:t>11/16/2022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CC5880A-A83E-4EA3-7751-A63AEA8646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8CBD493-22FE-46ED-7375-F9F22EF731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90900-BB9F-41A6-BF11-E68C7A6209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73237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2E4EE4-7DD4-061F-DD52-0DAE3E1B45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502D886-0BC1-3FD5-C271-CE7366AC15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713C1-7D6E-4659-86CA-E1CF6E3D25B9}" type="datetimeFigureOut">
              <a:rPr lang="en-US" smtClean="0"/>
              <a:t>11/16/2022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4603D74-CA58-3FF1-1002-2685693ADC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0E27B8A-04F4-1396-62C5-AD7781683E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90900-BB9F-41A6-BF11-E68C7A6209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68194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95F0D6B-A575-EDBC-52B6-0D31BCE363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713C1-7D6E-4659-86CA-E1CF6E3D25B9}" type="datetimeFigureOut">
              <a:rPr lang="en-US" smtClean="0"/>
              <a:t>11/16/2022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F92ED3A-9FD1-C911-6D3C-4349A75341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89A264B-CBF4-55E3-DD6A-47D67C2DB6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90900-BB9F-41A6-BF11-E68C7A6209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17471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76AF2D-A32B-96D5-A18E-E596363014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587C6C-6C65-4755-FB26-EBA4D812F3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493F738-CE01-D203-8ABB-A07A3655BB7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AF43AAD-EC39-E592-B52E-9F8EDC80C2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713C1-7D6E-4659-86CA-E1CF6E3D25B9}" type="datetimeFigureOut">
              <a:rPr lang="en-US" smtClean="0"/>
              <a:t>11/16/2022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31CC5D1-A535-E7D9-F578-368B3AE49F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06A5F84-F7C4-9683-0094-85F902816C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90900-BB9F-41A6-BF11-E68C7A6209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83368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DAF3A8-068B-4541-C23F-D90868F201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7E359BF-A55E-CEBE-E114-BD32249A112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0012EFB-F4B1-0EB1-94AF-D36751AF5A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08C65DA-0D6C-62A9-426B-9EE13FCDF3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713C1-7D6E-4659-86CA-E1CF6E3D25B9}" type="datetimeFigureOut">
              <a:rPr lang="en-US" smtClean="0"/>
              <a:t>11/16/2022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6E8058-A70D-F8D0-5D31-921C890188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7C568A5-8E86-1819-349B-16409FBB34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90900-BB9F-41A6-BF11-E68C7A6209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46262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5E794A1-D7DF-3940-A187-5F4791A643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D3352EF-5829-1844-88A4-AD06120951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8F3AA1-4137-A053-E83C-6A7DC6847C9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2713C1-7D6E-4659-86CA-E1CF6E3D25B9}" type="datetimeFigureOut">
              <a:rPr lang="en-US" smtClean="0"/>
              <a:t>11/16/2022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6EF5F5-0850-EADD-0815-8D9E137AE01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34173A-5EEE-7DF7-E57A-C17043096B6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190900-BB9F-41A6-BF11-E68C7A6209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83514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309CB754-1700-0926-D0EC-947AC25D5EF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31084206"/>
              </p:ext>
            </p:extLst>
          </p:nvPr>
        </p:nvGraphicFramePr>
        <p:xfrm>
          <a:off x="321076" y="674705"/>
          <a:ext cx="11454035" cy="5530370"/>
        </p:xfrm>
        <a:graphic>
          <a:graphicData uri="http://schemas.openxmlformats.org/drawingml/2006/table">
            <a:tbl>
              <a:tblPr firstRow="1" firstCol="1"/>
              <a:tblGrid>
                <a:gridCol w="2937811">
                  <a:extLst>
                    <a:ext uri="{9D8B030D-6E8A-4147-A177-3AD203B41FA5}">
                      <a16:colId xmlns:a16="http://schemas.microsoft.com/office/drawing/2014/main" val="4141755627"/>
                    </a:ext>
                  </a:extLst>
                </a:gridCol>
                <a:gridCol w="2777775">
                  <a:extLst>
                    <a:ext uri="{9D8B030D-6E8A-4147-A177-3AD203B41FA5}">
                      <a16:colId xmlns:a16="http://schemas.microsoft.com/office/drawing/2014/main" val="2952676637"/>
                    </a:ext>
                  </a:extLst>
                </a:gridCol>
                <a:gridCol w="3029261">
                  <a:extLst>
                    <a:ext uri="{9D8B030D-6E8A-4147-A177-3AD203B41FA5}">
                      <a16:colId xmlns:a16="http://schemas.microsoft.com/office/drawing/2014/main" val="1318013822"/>
                    </a:ext>
                  </a:extLst>
                </a:gridCol>
                <a:gridCol w="2709188">
                  <a:extLst>
                    <a:ext uri="{9D8B030D-6E8A-4147-A177-3AD203B41FA5}">
                      <a16:colId xmlns:a16="http://schemas.microsoft.com/office/drawing/2014/main" val="1758952892"/>
                    </a:ext>
                  </a:extLst>
                </a:gridCol>
              </a:tblGrid>
              <a:tr h="436107">
                <a:tc gridSpan="4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</a:rPr>
                        <a:t>Low-Income &amp; Disadvantaged Communities</a:t>
                      </a:r>
                      <a:endParaRPr lang="en-US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A2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97293386"/>
                  </a:ext>
                </a:extLst>
              </a:tr>
              <a:tr h="99400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</a:rPr>
                        <a:t>Round 1: Policy? Program? People?</a:t>
                      </a:r>
                      <a:endParaRPr lang="en-US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A2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</a:rPr>
                        <a:t>Round 2: Opportunities</a:t>
                      </a:r>
                      <a:endParaRPr lang="en-US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A2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</a:rPr>
                        <a:t>Round 3: Barriers </a:t>
                      </a:r>
                      <a:endParaRPr lang="en-US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A2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</a:rPr>
                        <a:t>Round 4: Strategies &amp; Action</a:t>
                      </a:r>
                      <a:endParaRPr lang="en-US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A2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0187051"/>
                  </a:ext>
                </a:extLst>
              </a:tr>
              <a:tr h="3900727">
                <a:tc>
                  <a:txBody>
                    <a:bodyPr/>
                    <a:lstStyle/>
                    <a:p>
                      <a:pPr marL="285750" marR="0" indent="-28575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CARES Customers</a:t>
                      </a:r>
                    </a:p>
                    <a:p>
                      <a:pPr marL="285750" marR="0" indent="-28575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Mobile Home Parks</a:t>
                      </a:r>
                    </a:p>
                    <a:p>
                      <a:pPr marL="285750" marR="0" indent="-28575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Urban multifamily, rural multi- and single family</a:t>
                      </a:r>
                    </a:p>
                    <a:p>
                      <a:pPr marL="285750" marR="0" indent="-28575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Trusted partners to deliver messaging</a:t>
                      </a:r>
                    </a:p>
                    <a:p>
                      <a:pPr marL="285750" marR="0" indent="-28575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Tax Credits</a:t>
                      </a:r>
                    </a:p>
                    <a:p>
                      <a:pPr marL="285750" marR="0" indent="-28575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Customer driven/informed programs</a:t>
                      </a:r>
                    </a:p>
                    <a:p>
                      <a:pPr marL="285750" marR="0" indent="-28575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Contractors as contact point/knowledge providers</a:t>
                      </a:r>
                    </a:p>
                    <a:p>
                      <a:pPr marL="285750" marR="0" indent="-28575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Home Builders’ Association</a:t>
                      </a:r>
                    </a:p>
                    <a:p>
                      <a:pPr marL="285750" marR="0" indent="-28575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Education programs</a:t>
                      </a:r>
                    </a:p>
                    <a:p>
                      <a:pPr marL="285750" marR="0" indent="-28575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Font typeface="Arial" panose="020B0604020202020204" pitchFamily="34" charset="0"/>
                        <a:buChar char="•"/>
                      </a:pPr>
                      <a:endParaRPr lang="en-US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85750" marR="0" indent="-28575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ID where communities are and what they would save to increase energy upgrades</a:t>
                      </a:r>
                    </a:p>
                    <a:p>
                      <a:pPr marL="285750" marR="0" indent="-28575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Increase manufacturing and affordability of  heavy duty and high range </a:t>
                      </a:r>
                      <a:r>
                        <a:rPr lang="en-US" sz="1400" b="1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Evs</a:t>
                      </a:r>
                      <a:endParaRPr lang="en-US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  <a:p>
                      <a:pPr marL="285750" marR="0" indent="-28575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Comprehensive/Full Home </a:t>
                      </a:r>
                      <a:r>
                        <a:rPr lang="en-US" sz="1400" b="1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ee</a:t>
                      </a:r>
                      <a:r>
                        <a:rPr lang="en-US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 and electrification projects</a:t>
                      </a:r>
                    </a:p>
                    <a:p>
                      <a:pPr marL="285750" marR="0" indent="-28575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Centralized funding and service administration</a:t>
                      </a:r>
                    </a:p>
                    <a:p>
                      <a:pPr marL="285750" marR="0" indent="-28575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Customer-facing concierge</a:t>
                      </a:r>
                    </a:p>
                    <a:p>
                      <a:pPr marL="285750" marR="0" indent="-28575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Rate Setting (attend IOU and </a:t>
                      </a:r>
                      <a:r>
                        <a:rPr lang="en-US" sz="1400" b="1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CCA</a:t>
                      </a:r>
                      <a:r>
                        <a:rPr lang="en-US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 proceedings)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85750" marR="0" indent="-28575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Tax credit availability may depend on tax liability</a:t>
                      </a:r>
                    </a:p>
                    <a:p>
                      <a:pPr marL="285750" marR="0" indent="-28575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Split-incentive b/w owners and renters</a:t>
                      </a:r>
                    </a:p>
                    <a:p>
                      <a:pPr marL="285750" marR="0" indent="-28575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Lack of access to capital or financing options</a:t>
                      </a:r>
                    </a:p>
                    <a:p>
                      <a:pPr marL="285750" marR="0" indent="-28575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Displacement caused by rent increases and eviction</a:t>
                      </a:r>
                    </a:p>
                    <a:p>
                      <a:pPr marL="285750" marR="0" indent="-28575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Lack of access to EVs and transportation</a:t>
                      </a:r>
                    </a:p>
                    <a:p>
                      <a:pPr marL="285750" marR="0" indent="-28575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High cost of infrastructure additions and upgrades</a:t>
                      </a:r>
                    </a:p>
                    <a:p>
                      <a:pPr marL="285750" marR="0" indent="-28575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Supply chain limitations</a:t>
                      </a:r>
                    </a:p>
                    <a:p>
                      <a:pPr marL="285750" marR="0" indent="-28575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Need more staff to administer programs and outreach</a:t>
                      </a:r>
                    </a:p>
                    <a:p>
                      <a:pPr marL="285750" marR="0" indent="-28575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Lack of trust, fear of punishment for non-compliance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85750" marR="0" indent="-28575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New financing opportunities (on-bill, 0%, rebates, green banks, green leasing)</a:t>
                      </a:r>
                    </a:p>
                    <a:p>
                      <a:pPr marL="285750" marR="0" indent="-28575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Keep customers up to date on available funding and who qualifies for what</a:t>
                      </a:r>
                    </a:p>
                    <a:p>
                      <a:pPr marL="285750" marR="0" indent="-28575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Co-funding from multiple sources to cover costs</a:t>
                      </a:r>
                    </a:p>
                    <a:p>
                      <a:pPr marL="285750" marR="0" indent="-28575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Increase outreach and communication &amp; general staff</a:t>
                      </a:r>
                    </a:p>
                    <a:p>
                      <a:pPr marL="285750" marR="0" indent="-28575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Create new jobs for LI DAC customers</a:t>
                      </a:r>
                    </a:p>
                    <a:p>
                      <a:pPr marL="285750" marR="0" indent="-28575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Improve customer education and retention in programs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194353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591007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309CB754-1700-0926-D0EC-947AC25D5EF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4000089"/>
              </p:ext>
            </p:extLst>
          </p:nvPr>
        </p:nvGraphicFramePr>
        <p:xfrm>
          <a:off x="321076" y="674705"/>
          <a:ext cx="11454035" cy="5330838"/>
        </p:xfrm>
        <a:graphic>
          <a:graphicData uri="http://schemas.openxmlformats.org/drawingml/2006/table">
            <a:tbl>
              <a:tblPr firstRow="1" firstCol="1"/>
              <a:tblGrid>
                <a:gridCol w="2937811">
                  <a:extLst>
                    <a:ext uri="{9D8B030D-6E8A-4147-A177-3AD203B41FA5}">
                      <a16:colId xmlns:a16="http://schemas.microsoft.com/office/drawing/2014/main" val="4141755627"/>
                    </a:ext>
                  </a:extLst>
                </a:gridCol>
                <a:gridCol w="2777775">
                  <a:extLst>
                    <a:ext uri="{9D8B030D-6E8A-4147-A177-3AD203B41FA5}">
                      <a16:colId xmlns:a16="http://schemas.microsoft.com/office/drawing/2014/main" val="2952676637"/>
                    </a:ext>
                  </a:extLst>
                </a:gridCol>
                <a:gridCol w="3029261">
                  <a:extLst>
                    <a:ext uri="{9D8B030D-6E8A-4147-A177-3AD203B41FA5}">
                      <a16:colId xmlns:a16="http://schemas.microsoft.com/office/drawing/2014/main" val="1318013822"/>
                    </a:ext>
                  </a:extLst>
                </a:gridCol>
                <a:gridCol w="2709188">
                  <a:extLst>
                    <a:ext uri="{9D8B030D-6E8A-4147-A177-3AD203B41FA5}">
                      <a16:colId xmlns:a16="http://schemas.microsoft.com/office/drawing/2014/main" val="1758952892"/>
                    </a:ext>
                  </a:extLst>
                </a:gridCol>
              </a:tblGrid>
              <a:tr h="436107">
                <a:tc gridSpan="4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</a:rPr>
                        <a:t>Energy Efficiency</a:t>
                      </a:r>
                      <a:endParaRPr lang="en-US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A2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97293386"/>
                  </a:ext>
                </a:extLst>
              </a:tr>
              <a:tr h="99400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</a:rPr>
                        <a:t>Round 1: Policy? Program? People?</a:t>
                      </a:r>
                      <a:endParaRPr lang="en-US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A2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</a:rPr>
                        <a:t>Round 2: Opportunities</a:t>
                      </a:r>
                      <a:endParaRPr lang="en-US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A2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</a:rPr>
                        <a:t>Round 3: Barriers </a:t>
                      </a:r>
                      <a:endParaRPr lang="en-US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A2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</a:rPr>
                        <a:t>Round 4: Strategies &amp; Action</a:t>
                      </a:r>
                      <a:endParaRPr lang="en-US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A2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0187051"/>
                  </a:ext>
                </a:extLst>
              </a:tr>
              <a:tr h="3900727">
                <a:tc>
                  <a:txBody>
                    <a:bodyPr/>
                    <a:lstStyle/>
                    <a:p>
                      <a:pPr marL="285750" marR="0" indent="-28575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Policies to mandate action</a:t>
                      </a:r>
                    </a:p>
                    <a:p>
                      <a:pPr marL="285750" marR="0" indent="-28575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Workforce </a:t>
                      </a:r>
                    </a:p>
                    <a:p>
                      <a:pPr marL="285750" marR="0" indent="-28575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Permitting</a:t>
                      </a:r>
                    </a:p>
                    <a:p>
                      <a:pPr marL="285750" marR="0" indent="-28575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Rental housing</a:t>
                      </a:r>
                    </a:p>
                    <a:p>
                      <a:pPr marL="285750" marR="0" indent="-28575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Consumer education</a:t>
                      </a:r>
                    </a:p>
                    <a:p>
                      <a:pPr marL="285750" marR="0" indent="-28575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Disadvantaged/Hard to Reach</a:t>
                      </a:r>
                    </a:p>
                    <a:p>
                      <a:pPr marL="285750" marR="0" indent="-28575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Font typeface="Arial" panose="020B0604020202020204" pitchFamily="34" charset="0"/>
                        <a:buChar char="•"/>
                      </a:pPr>
                      <a:endParaRPr lang="en-US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85750" marR="0" indent="-28575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Time of Sale upgrades</a:t>
                      </a:r>
                    </a:p>
                    <a:p>
                      <a:pPr marL="285750" marR="0" indent="-28575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Permit training/streamlining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Workforce development (contractor education, training, certification assistance)</a:t>
                      </a:r>
                    </a:p>
                    <a:p>
                      <a:pPr marL="285750" marR="0" indent="-28575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New local level policies</a:t>
                      </a:r>
                    </a:p>
                    <a:p>
                      <a:pPr marL="285750" marR="0" indent="-28575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Education campaigns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85750" marR="0" indent="-28575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Program requirements (language barriers, navigation, order of operations)</a:t>
                      </a:r>
                    </a:p>
                    <a:p>
                      <a:pPr marL="285750" marR="0" indent="-28575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Complexity of maximizing </a:t>
                      </a:r>
                      <a:r>
                        <a:rPr lang="en-US" sz="1400" b="1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ee</a:t>
                      </a:r>
                      <a:r>
                        <a:rPr lang="en-US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 projects</a:t>
                      </a:r>
                    </a:p>
                    <a:p>
                      <a:pPr marL="285750" marR="0" indent="-28575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EE is usually phased in</a:t>
                      </a:r>
                    </a:p>
                    <a:p>
                      <a:pPr marL="285750" marR="0" indent="-28575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EE shouldn’t be standalone</a:t>
                      </a:r>
                    </a:p>
                    <a:p>
                      <a:pPr marL="285750" marR="0" indent="-28575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Permitting</a:t>
                      </a:r>
                    </a:p>
                    <a:p>
                      <a:pPr marL="285750" marR="0" indent="-28575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Every project is different</a:t>
                      </a:r>
                    </a:p>
                    <a:p>
                      <a:pPr marL="285750" marR="0" indent="-28575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Contractor knowledge</a:t>
                      </a:r>
                    </a:p>
                    <a:p>
                      <a:pPr marL="285750" marR="0" indent="-28575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Legacy </a:t>
                      </a:r>
                      <a:r>
                        <a:rPr lang="en-US" sz="1400" b="1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ee</a:t>
                      </a:r>
                      <a:r>
                        <a:rPr lang="en-US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 programs</a:t>
                      </a:r>
                    </a:p>
                    <a:p>
                      <a:pPr marL="285750" marR="0" indent="-28575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Lack of consistency in approach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85750" marR="0" indent="-28575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Incentivize contractors to encourage multiple </a:t>
                      </a:r>
                      <a:r>
                        <a:rPr lang="en-US" sz="1400" b="1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ee</a:t>
                      </a:r>
                      <a:r>
                        <a:rPr lang="en-US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 actions</a:t>
                      </a:r>
                    </a:p>
                    <a:p>
                      <a:pPr marL="285750" marR="0" indent="-28575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Prioritize building sectors by opportunity</a:t>
                      </a:r>
                    </a:p>
                    <a:p>
                      <a:pPr marL="285750" marR="0" indent="-28575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Provide minimum efficiency testing to customers</a:t>
                      </a:r>
                    </a:p>
                    <a:p>
                      <a:pPr marL="285750" marR="0" indent="-28575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Require energy audits prior to solar install</a:t>
                      </a:r>
                    </a:p>
                    <a:p>
                      <a:pPr marL="285750" marR="0" indent="-28575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Fix rate schedules</a:t>
                      </a:r>
                    </a:p>
                    <a:p>
                      <a:pPr marL="285750" marR="0" indent="-28575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Building energy coaches + ROI tool</a:t>
                      </a:r>
                    </a:p>
                    <a:p>
                      <a:pPr marL="285750" marR="0" indent="-28575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Leverage champions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194353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336782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309CB754-1700-0926-D0EC-947AC25D5EF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8014128"/>
              </p:ext>
            </p:extLst>
          </p:nvPr>
        </p:nvGraphicFramePr>
        <p:xfrm>
          <a:off x="321076" y="674705"/>
          <a:ext cx="11454035" cy="5986935"/>
        </p:xfrm>
        <a:graphic>
          <a:graphicData uri="http://schemas.openxmlformats.org/drawingml/2006/table">
            <a:tbl>
              <a:tblPr firstRow="1" firstCol="1"/>
              <a:tblGrid>
                <a:gridCol w="2937811">
                  <a:extLst>
                    <a:ext uri="{9D8B030D-6E8A-4147-A177-3AD203B41FA5}">
                      <a16:colId xmlns:a16="http://schemas.microsoft.com/office/drawing/2014/main" val="4141755627"/>
                    </a:ext>
                  </a:extLst>
                </a:gridCol>
                <a:gridCol w="2777775">
                  <a:extLst>
                    <a:ext uri="{9D8B030D-6E8A-4147-A177-3AD203B41FA5}">
                      <a16:colId xmlns:a16="http://schemas.microsoft.com/office/drawing/2014/main" val="2952676637"/>
                    </a:ext>
                  </a:extLst>
                </a:gridCol>
                <a:gridCol w="3029261">
                  <a:extLst>
                    <a:ext uri="{9D8B030D-6E8A-4147-A177-3AD203B41FA5}">
                      <a16:colId xmlns:a16="http://schemas.microsoft.com/office/drawing/2014/main" val="1318013822"/>
                    </a:ext>
                  </a:extLst>
                </a:gridCol>
                <a:gridCol w="2709188">
                  <a:extLst>
                    <a:ext uri="{9D8B030D-6E8A-4147-A177-3AD203B41FA5}">
                      <a16:colId xmlns:a16="http://schemas.microsoft.com/office/drawing/2014/main" val="1758952892"/>
                    </a:ext>
                  </a:extLst>
                </a:gridCol>
              </a:tblGrid>
              <a:tr h="436107">
                <a:tc gridSpan="4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</a:rPr>
                        <a:t>Greenhouse Gas Reduction</a:t>
                      </a:r>
                      <a:endParaRPr lang="en-US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A2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97293386"/>
                  </a:ext>
                </a:extLst>
              </a:tr>
              <a:tr h="99400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</a:rPr>
                        <a:t>Round 1: Policy? Program? People?</a:t>
                      </a:r>
                      <a:endParaRPr lang="en-US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A2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</a:rPr>
                        <a:t>Round 2: Opportunities</a:t>
                      </a:r>
                      <a:endParaRPr lang="en-US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A2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</a:rPr>
                        <a:t>Round 3: Barriers </a:t>
                      </a:r>
                      <a:endParaRPr lang="en-US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A2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</a:rPr>
                        <a:t>Round 4: Strategies &amp; Action</a:t>
                      </a:r>
                      <a:endParaRPr lang="en-US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A2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0187051"/>
                  </a:ext>
                </a:extLst>
              </a:tr>
              <a:tr h="3900727">
                <a:tc>
                  <a:txBody>
                    <a:bodyPr/>
                    <a:lstStyle/>
                    <a:p>
                      <a:pPr marL="285750" marR="0" indent="-28575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Manufacturers shape contractor decisions</a:t>
                      </a:r>
                    </a:p>
                    <a:p>
                      <a:pPr marL="285750" marR="0" indent="-28575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All building types</a:t>
                      </a:r>
                    </a:p>
                    <a:p>
                      <a:pPr marL="285750" marR="0" indent="-28575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400" b="1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AEA</a:t>
                      </a:r>
                      <a:endParaRPr lang="en-US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  <a:p>
                      <a:pPr marL="285750" marR="0" indent="-28575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3C-REN</a:t>
                      </a:r>
                    </a:p>
                    <a:p>
                      <a:pPr marL="285750" marR="0" indent="-28575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Central Coast Community Energy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85750" marR="0" indent="-28575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Save people $$$</a:t>
                      </a:r>
                    </a:p>
                    <a:p>
                      <a:pPr marL="285750" marR="0" indent="-28575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Grants</a:t>
                      </a:r>
                    </a:p>
                    <a:p>
                      <a:pPr marL="285750" marR="0" indent="-28575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Communicating to utility customers on bills</a:t>
                      </a:r>
                    </a:p>
                    <a:p>
                      <a:pPr marL="285750" marR="0" indent="-28575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Regional Handholding</a:t>
                      </a:r>
                    </a:p>
                    <a:p>
                      <a:pPr marL="285750" marR="0" indent="-28575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Aggregation &amp; research</a:t>
                      </a:r>
                    </a:p>
                    <a:p>
                      <a:pPr marL="285750" marR="0" indent="-28575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Creating regional jobs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85750" marR="0" indent="-28575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Residential sector is more complex and need additional support</a:t>
                      </a:r>
                    </a:p>
                    <a:p>
                      <a:pPr marL="285750" marR="0" indent="-28575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Programs that are inclusive of who is at the table and in the field</a:t>
                      </a:r>
                    </a:p>
                    <a:p>
                      <a:pPr marL="285750" marR="0" indent="-28575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Simplifying messaging</a:t>
                      </a:r>
                    </a:p>
                    <a:p>
                      <a:pPr marL="285750" marR="0" indent="-28575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Eligibility evaluations</a:t>
                      </a:r>
                    </a:p>
                    <a:p>
                      <a:pPr marL="285750" marR="0" indent="-28575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Supply chain issues</a:t>
                      </a:r>
                    </a:p>
                    <a:p>
                      <a:pPr marL="285750" marR="0" indent="-28575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Different utility providers across territory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85750" marR="0" indent="-28575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Reach codes</a:t>
                      </a:r>
                    </a:p>
                    <a:p>
                      <a:pPr marL="285750" marR="0" indent="-28575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Bilingual program materials</a:t>
                      </a:r>
                    </a:p>
                    <a:p>
                      <a:pPr marL="285750" marR="0" indent="-28575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Referral networks via CBOs, healthcare &amp; faith-based orgs</a:t>
                      </a:r>
                    </a:p>
                    <a:p>
                      <a:pPr marL="285750" marR="0" indent="-28575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Samples of completed forms and how to complete paperwork</a:t>
                      </a:r>
                    </a:p>
                    <a:p>
                      <a:pPr marL="285750" marR="0" indent="-28575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Increased and improved communication with simple messaging</a:t>
                      </a:r>
                    </a:p>
                    <a:p>
                      <a:pPr marL="285750" marR="0" indent="-28575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Concierge service</a:t>
                      </a:r>
                    </a:p>
                    <a:p>
                      <a:pPr marL="285750" marR="0" indent="-28575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Utilize TECH</a:t>
                      </a:r>
                    </a:p>
                    <a:p>
                      <a:pPr marL="285750" marR="0" indent="-28575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All-electric utility rates</a:t>
                      </a:r>
                    </a:p>
                    <a:p>
                      <a:pPr marL="285750" marR="0" indent="-28575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Free energy audits to qualifying residents</a:t>
                      </a:r>
                    </a:p>
                    <a:p>
                      <a:pPr marL="285750" marR="0" indent="-28575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Font typeface="Arial" panose="020B0604020202020204" pitchFamily="34" charset="0"/>
                        <a:buChar char="•"/>
                      </a:pPr>
                      <a:endParaRPr lang="en-US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194353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905705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309CB754-1700-0926-D0EC-947AC25D5EF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61853386"/>
              </p:ext>
            </p:extLst>
          </p:nvPr>
        </p:nvGraphicFramePr>
        <p:xfrm>
          <a:off x="321076" y="674705"/>
          <a:ext cx="11454035" cy="5330838"/>
        </p:xfrm>
        <a:graphic>
          <a:graphicData uri="http://schemas.openxmlformats.org/drawingml/2006/table">
            <a:tbl>
              <a:tblPr firstRow="1" firstCol="1"/>
              <a:tblGrid>
                <a:gridCol w="2937811">
                  <a:extLst>
                    <a:ext uri="{9D8B030D-6E8A-4147-A177-3AD203B41FA5}">
                      <a16:colId xmlns:a16="http://schemas.microsoft.com/office/drawing/2014/main" val="4141755627"/>
                    </a:ext>
                  </a:extLst>
                </a:gridCol>
                <a:gridCol w="2777775">
                  <a:extLst>
                    <a:ext uri="{9D8B030D-6E8A-4147-A177-3AD203B41FA5}">
                      <a16:colId xmlns:a16="http://schemas.microsoft.com/office/drawing/2014/main" val="2952676637"/>
                    </a:ext>
                  </a:extLst>
                </a:gridCol>
                <a:gridCol w="3029261">
                  <a:extLst>
                    <a:ext uri="{9D8B030D-6E8A-4147-A177-3AD203B41FA5}">
                      <a16:colId xmlns:a16="http://schemas.microsoft.com/office/drawing/2014/main" val="1318013822"/>
                    </a:ext>
                  </a:extLst>
                </a:gridCol>
                <a:gridCol w="2709188">
                  <a:extLst>
                    <a:ext uri="{9D8B030D-6E8A-4147-A177-3AD203B41FA5}">
                      <a16:colId xmlns:a16="http://schemas.microsoft.com/office/drawing/2014/main" val="1758952892"/>
                    </a:ext>
                  </a:extLst>
                </a:gridCol>
              </a:tblGrid>
              <a:tr h="436107">
                <a:tc gridSpan="4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</a:rPr>
                        <a:t>Rural Hard to Reach Customers</a:t>
                      </a:r>
                      <a:endParaRPr lang="en-US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A2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97293386"/>
                  </a:ext>
                </a:extLst>
              </a:tr>
              <a:tr h="99400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</a:rPr>
                        <a:t>Round 1: Policy? Program? People?</a:t>
                      </a:r>
                      <a:endParaRPr lang="en-US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A2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</a:rPr>
                        <a:t>Round 2: Opportunities</a:t>
                      </a:r>
                      <a:endParaRPr lang="en-US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A2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</a:rPr>
                        <a:t>Round 3: Barriers </a:t>
                      </a:r>
                      <a:endParaRPr lang="en-US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A2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</a:rPr>
                        <a:t>Round 4: Strategies &amp; Action</a:t>
                      </a:r>
                      <a:endParaRPr lang="en-US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A2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0187051"/>
                  </a:ext>
                </a:extLst>
              </a:tr>
              <a:tr h="3900727">
                <a:tc>
                  <a:txBody>
                    <a:bodyPr/>
                    <a:lstStyle/>
                    <a:p>
                      <a:pPr marL="285750" marR="0" indent="-28575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County governments</a:t>
                      </a:r>
                    </a:p>
                    <a:p>
                      <a:pPr marL="285750" marR="0" indent="-28575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Agricultural sector/workforce</a:t>
                      </a:r>
                    </a:p>
                    <a:p>
                      <a:pPr marL="285750" marR="0" indent="-28575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Rural homeowners</a:t>
                      </a:r>
                    </a:p>
                    <a:p>
                      <a:pPr marL="285750" marR="0" indent="-28575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400" b="1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CCAs</a:t>
                      </a:r>
                      <a:r>
                        <a:rPr lang="en-US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 &amp; IOUs</a:t>
                      </a:r>
                    </a:p>
                    <a:p>
                      <a:pPr marL="285750" marR="0" indent="-28575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Rural organizations (</a:t>
                      </a:r>
                      <a:r>
                        <a:rPr lang="en-US" sz="1400" b="1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eg</a:t>
                      </a:r>
                      <a:r>
                        <a:rPr lang="en-US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en-US" sz="1400" b="1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Promotores</a:t>
                      </a:r>
                      <a:r>
                        <a:rPr lang="en-US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) 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85750" marR="0" indent="-28575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Propane switching</a:t>
                      </a:r>
                    </a:p>
                    <a:p>
                      <a:pPr marL="285750" marR="0" indent="-28575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Lower costs via more energy efficiency</a:t>
                      </a:r>
                    </a:p>
                    <a:p>
                      <a:pPr marL="285750" marR="0" indent="-28575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Font typeface="Arial" panose="020B0604020202020204" pitchFamily="34" charset="0"/>
                        <a:buChar char="•"/>
                      </a:pPr>
                      <a:endParaRPr lang="en-US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  <a:p>
                      <a:pPr marL="285750" marR="0" indent="-28575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Font typeface="Arial" panose="020B0604020202020204" pitchFamily="34" charset="0"/>
                        <a:buChar char="•"/>
                      </a:pPr>
                      <a:endParaRPr lang="en-US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85750" marR="0" indent="-28575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Knowledge gap</a:t>
                      </a:r>
                    </a:p>
                    <a:p>
                      <a:pPr marL="285750" marR="0" indent="-28575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Regional affordability </a:t>
                      </a:r>
                    </a:p>
                    <a:p>
                      <a:pPr marL="285750" marR="0" indent="-28575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Rural transit networks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85750" marR="0" indent="-28575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Marketing, education, and outreach for rural by rural</a:t>
                      </a:r>
                    </a:p>
                    <a:p>
                      <a:pPr marL="285750" marR="0" indent="-28575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Form a Rural REN</a:t>
                      </a:r>
                    </a:p>
                    <a:p>
                      <a:pPr marL="285750" marR="0" indent="-28575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Rebates</a:t>
                      </a:r>
                    </a:p>
                    <a:p>
                      <a:pPr marL="285750" marR="0" indent="-285750" algn="l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Communicating job opportunities 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194353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973318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5C64EE5F8D7BD4EB6250893D0A69685" ma:contentTypeVersion="17" ma:contentTypeDescription="Create a new document." ma:contentTypeScope="" ma:versionID="f2a40c8f2da4d9cb3eca21d660a846eb">
  <xsd:schema xmlns:xsd="http://www.w3.org/2001/XMLSchema" xmlns:xs="http://www.w3.org/2001/XMLSchema" xmlns:p="http://schemas.microsoft.com/office/2006/metadata/properties" xmlns:ns2="d7fd6bec-b76d-4c13-a52c-e745b280b385" xmlns:ns3="e1a39ac2-2b2f-4a82-a6f3-15a428bbe6f4" targetNamespace="http://schemas.microsoft.com/office/2006/metadata/properties" ma:root="true" ma:fieldsID="97dddee977e382227ad3ccb67d31546f" ns2:_="" ns3:_="">
    <xsd:import namespace="d7fd6bec-b76d-4c13-a52c-e745b280b385"/>
    <xsd:import namespace="e1a39ac2-2b2f-4a82-a6f3-15a428bbe6f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Location" minOccurs="0"/>
                <xsd:element ref="ns2:_x006b_yd9" minOccurs="0"/>
                <xsd:element ref="ns2:MediaLengthInSecond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7fd6bec-b76d-4c13-a52c-e745b280b38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_x006b_yd9" ma:index="19" nillable="true" ma:displayName="Person or Group" ma:list="UserInfo" ma:internalName="_x006b_yd9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999d13fc-c809-493d-abca-e31c9aa2079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1a39ac2-2b2f-4a82-a6f3-15a428bbe6f4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b04671d-b256-4193-9578-874851d2aa88}" ma:internalName="TaxCatchAll" ma:showField="CatchAllData" ma:web="e1a39ac2-2b2f-4a82-a6f3-15a428bbe6f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7fd6bec-b76d-4c13-a52c-e745b280b385">
      <Terms xmlns="http://schemas.microsoft.com/office/infopath/2007/PartnerControls"/>
    </lcf76f155ced4ddcb4097134ff3c332f>
    <TaxCatchAll xmlns="e1a39ac2-2b2f-4a82-a6f3-15a428bbe6f4" xsi:nil="true"/>
    <_x006b_yd9 xmlns="d7fd6bec-b76d-4c13-a52c-e745b280b385">
      <UserInfo>
        <DisplayName/>
        <AccountId xsi:nil="true"/>
        <AccountType/>
      </UserInfo>
    </_x006b_yd9>
  </documentManagement>
</p:properties>
</file>

<file path=customXml/itemProps1.xml><?xml version="1.0" encoding="utf-8"?>
<ds:datastoreItem xmlns:ds="http://schemas.openxmlformats.org/officeDocument/2006/customXml" ds:itemID="{19A2C79F-923D-4316-82ED-C452282F2B4C}"/>
</file>

<file path=customXml/itemProps2.xml><?xml version="1.0" encoding="utf-8"?>
<ds:datastoreItem xmlns:ds="http://schemas.openxmlformats.org/officeDocument/2006/customXml" ds:itemID="{07941260-9467-423B-A755-2DF6546531E5}"/>
</file>

<file path=customXml/itemProps3.xml><?xml version="1.0" encoding="utf-8"?>
<ds:datastoreItem xmlns:ds="http://schemas.openxmlformats.org/officeDocument/2006/customXml" ds:itemID="{E2CAAEE7-5CD0-44E4-BDDC-11F0BFB1A64C}"/>
</file>

<file path=docProps/app.xml><?xml version="1.0" encoding="utf-8"?>
<Properties xmlns="http://schemas.openxmlformats.org/officeDocument/2006/extended-properties" xmlns:vt="http://schemas.openxmlformats.org/officeDocument/2006/docPropsVTypes">
  <TotalTime>123</TotalTime>
  <Words>589</Words>
  <Application>Microsoft Office PowerPoint</Application>
  <PresentationFormat>Widescreen</PresentationFormat>
  <Paragraphs>117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Gray Gautereaux</dc:creator>
  <cp:lastModifiedBy>Gray Gautereaux</cp:lastModifiedBy>
  <cp:revision>1</cp:revision>
  <dcterms:created xsi:type="dcterms:W3CDTF">2022-11-16T20:16:21Z</dcterms:created>
  <dcterms:modified xsi:type="dcterms:W3CDTF">2022-11-16T22:19:59Z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0x010100B5C64EE5F8D7BD4EB6250893D0A69685</vt:lpwstr>
  </property>
</Properties>
</file>