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01" r:id="rId2"/>
    <p:sldId id="4502" r:id="rId3"/>
    <p:sldId id="4503" r:id="rId4"/>
    <p:sldId id="45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E70EB-E020-DBD8-1105-4F9B39E30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0DDE4-C915-598B-6662-3E1C3EFE6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3F566-9CC6-C7D1-BAF4-777BD52A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BD506-162E-D168-1FA0-088C44D8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88E77-CC2B-0E5A-B722-B19E9EE6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4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EE747-C11A-1730-2F84-610D7593A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F7EB-1EBD-586D-DEAB-EA3963EB9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DDB51-D5CF-DEA5-E0FD-89A867F1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EE00E-4B8F-788C-6E9F-5995F2E8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5840-6597-C5AE-EE18-DB614DDF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0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09B22E-8DE3-C78F-D358-F9D4A73CB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EAE58-086B-1F23-F2CA-B822144F7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DDEC-B020-8E11-4370-60930AAA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9CE5B-F48B-47E5-9443-EE937EA3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295A-9D79-87BD-0846-43C58036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86F58-3767-E7A9-871C-C38E2CC47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8E749-46E4-9329-6F41-FD8417893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0EF65-B60F-9742-B398-D53EA8E8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037EC-A1D4-0408-4D5D-663BF733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9FF7-2674-10CA-6976-3D3E02EB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EBADB-A99E-7D3E-87BD-343BAB28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00DDA-AB09-FB06-FDE5-6F7D8B279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FCC2C-0D80-CACB-91A8-2806C7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84C99-1E4E-FAB0-4514-2C97655B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3A386-5DFA-0BDE-5DF7-066EBB34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5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3E9E-9322-02DF-1425-1D1684DC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DA3DA-2DA3-3B9F-023B-D36B990D8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B80E1-5E27-7A72-271D-C01A9A83E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8550A-E3E3-B06E-8D69-655A9114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19D2C-C117-13A3-030E-E7336492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94FFB-1E11-17C2-31C9-51D294FC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1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12AEB-3A13-F0DA-9BFA-BBBD44932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9BBEF-ACF1-7132-C239-0530FD4B4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BCD95-BAFB-5B40-F285-682156A5E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7829A-DBA8-5993-E07B-8C6C94246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A37FA-F6D1-43D1-C404-7AC6A5986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53652-1CB2-129C-B64A-59635FB6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C5880A-A83E-4EA3-7751-A63AEA86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CBD493-22FE-46ED-7375-F9F22EF7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2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E4EE4-7DD4-061F-DD52-0DAE3E1B4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2D886-0BC1-3FD5-C271-CE7366AC1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603D74-CA58-3FF1-1002-2685693A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E27B8A-04F4-1396-62C5-AD778168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1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F0D6B-A575-EDBC-52B6-0D31BCE36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2ED3A-9FD1-C911-6D3C-4349A753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A264B-CBF4-55E3-DD6A-47D67C2D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4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AF2D-A32B-96D5-A18E-E59636301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87C6C-6C65-4755-FB26-EBA4D812F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3F738-CE01-D203-8ABB-A07A3655B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43AAD-EC39-E592-B52E-9F8EDC80C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CC5D1-A535-E7D9-F578-368B3AE4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A5F84-F7C4-9683-0094-85F90281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3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AF3A8-068B-4541-C23F-D90868F2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359BF-A55E-CEBE-E114-BD32249A1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12EFB-F4B1-0EB1-94AF-D36751AF5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C65DA-0D6C-62A9-426B-9EE13FCD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E8058-A70D-F8D0-5D31-921C89018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568A5-8E86-1819-349B-16409FBB3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2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794A1-D7DF-3940-A187-5F4791A6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352EF-5829-1844-88A4-AD0612095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F3AA1-4137-A053-E83C-6A7DC6847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713C1-7D6E-4659-86CA-E1CF6E3D25B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EF5F5-0850-EADD-0815-8D9E137AE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173A-5EEE-7DF7-E57A-C17043096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90900-BB9F-41A6-BF11-E68C7A62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5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09CB754-1700-0926-D0EC-947AC25D5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84206"/>
              </p:ext>
            </p:extLst>
          </p:nvPr>
        </p:nvGraphicFramePr>
        <p:xfrm>
          <a:off x="321076" y="674705"/>
          <a:ext cx="11454035" cy="5530370"/>
        </p:xfrm>
        <a:graphic>
          <a:graphicData uri="http://schemas.openxmlformats.org/drawingml/2006/table">
            <a:tbl>
              <a:tblPr firstRow="1" firstCol="1"/>
              <a:tblGrid>
                <a:gridCol w="2937811">
                  <a:extLst>
                    <a:ext uri="{9D8B030D-6E8A-4147-A177-3AD203B41FA5}">
                      <a16:colId xmlns:a16="http://schemas.microsoft.com/office/drawing/2014/main" val="4141755627"/>
                    </a:ext>
                  </a:extLst>
                </a:gridCol>
                <a:gridCol w="2777775">
                  <a:extLst>
                    <a:ext uri="{9D8B030D-6E8A-4147-A177-3AD203B41FA5}">
                      <a16:colId xmlns:a16="http://schemas.microsoft.com/office/drawing/2014/main" val="2952676637"/>
                    </a:ext>
                  </a:extLst>
                </a:gridCol>
                <a:gridCol w="3029261">
                  <a:extLst>
                    <a:ext uri="{9D8B030D-6E8A-4147-A177-3AD203B41FA5}">
                      <a16:colId xmlns:a16="http://schemas.microsoft.com/office/drawing/2014/main" val="1318013822"/>
                    </a:ext>
                  </a:extLst>
                </a:gridCol>
                <a:gridCol w="2709188">
                  <a:extLst>
                    <a:ext uri="{9D8B030D-6E8A-4147-A177-3AD203B41FA5}">
                      <a16:colId xmlns:a16="http://schemas.microsoft.com/office/drawing/2014/main" val="1758952892"/>
                    </a:ext>
                  </a:extLst>
                </a:gridCol>
              </a:tblGrid>
              <a:tr h="43610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Low-Income &amp; Disadvantaged Communities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93386"/>
                  </a:ext>
                </a:extLst>
              </a:tr>
              <a:tr h="994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1: Policy? Program? People?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2: Opportunities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3: Barriers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4: Strategies &amp; Action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87051"/>
                  </a:ext>
                </a:extLst>
              </a:tr>
              <a:tr h="3900727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CARES Customers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Mobile Home Parks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Urban multifamily, rural multi- and single family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Trusted partners to deliver messaging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Tax Credits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Customer driven/informed programs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Contractors as contact point/knowledge providers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Home Builders’ Association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Education programs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ID where communities are and what they would save to increase energy upgrades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Increase manufacturing and affordability of  heavy duty and high range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Evs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Comprehensive/Full Home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ee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and electrification projects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Centralized funding and service administration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Customer-facing concierge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Rate Setting (attend IOU and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CCA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proceedings)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Tax credit availability may depend on tax liability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Split-incentive b/w owners and renters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Lack of access to capital or financing options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Displacement caused by rent increases and eviction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Lack of access to EVs and transportation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High cost of infrastructure additions and upgrades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Supply chain limitations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Need more staff to administer programs and outreach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Lack of trust, fear of punishment for non-compliance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New financing opportunities (on-bill, 0%, rebates, green banks, green leasing)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Keep customers up to date on available funding and who qualifies for what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Co-funding from multiple sources to cover costs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Increase outreach and communication &amp; general staff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Create new jobs for LI DAC customers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Improve customer education and retention in programs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43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10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09CB754-1700-0926-D0EC-947AC25D5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00089"/>
              </p:ext>
            </p:extLst>
          </p:nvPr>
        </p:nvGraphicFramePr>
        <p:xfrm>
          <a:off x="321076" y="674705"/>
          <a:ext cx="11454035" cy="5330838"/>
        </p:xfrm>
        <a:graphic>
          <a:graphicData uri="http://schemas.openxmlformats.org/drawingml/2006/table">
            <a:tbl>
              <a:tblPr firstRow="1" firstCol="1"/>
              <a:tblGrid>
                <a:gridCol w="2937811">
                  <a:extLst>
                    <a:ext uri="{9D8B030D-6E8A-4147-A177-3AD203B41FA5}">
                      <a16:colId xmlns:a16="http://schemas.microsoft.com/office/drawing/2014/main" val="4141755627"/>
                    </a:ext>
                  </a:extLst>
                </a:gridCol>
                <a:gridCol w="2777775">
                  <a:extLst>
                    <a:ext uri="{9D8B030D-6E8A-4147-A177-3AD203B41FA5}">
                      <a16:colId xmlns:a16="http://schemas.microsoft.com/office/drawing/2014/main" val="2952676637"/>
                    </a:ext>
                  </a:extLst>
                </a:gridCol>
                <a:gridCol w="3029261">
                  <a:extLst>
                    <a:ext uri="{9D8B030D-6E8A-4147-A177-3AD203B41FA5}">
                      <a16:colId xmlns:a16="http://schemas.microsoft.com/office/drawing/2014/main" val="1318013822"/>
                    </a:ext>
                  </a:extLst>
                </a:gridCol>
                <a:gridCol w="2709188">
                  <a:extLst>
                    <a:ext uri="{9D8B030D-6E8A-4147-A177-3AD203B41FA5}">
                      <a16:colId xmlns:a16="http://schemas.microsoft.com/office/drawing/2014/main" val="1758952892"/>
                    </a:ext>
                  </a:extLst>
                </a:gridCol>
              </a:tblGrid>
              <a:tr h="43610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Energy Efficiency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93386"/>
                  </a:ext>
                </a:extLst>
              </a:tr>
              <a:tr h="994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1: Policy? Program? People?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2: Opportunities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3: Barriers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4: Strategies &amp; Action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87051"/>
                  </a:ext>
                </a:extLst>
              </a:tr>
              <a:tr h="3900727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Policies to mandate action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Workforce 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Permitting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Rental housing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Consumer education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Disadvantaged/Hard to Reach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Time of Sale upgrades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Permit training/streamlining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Workforce development (contractor education, training, certification assistance)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New local level policies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Education campaigns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Program requirements (language barriers, navigation, order of operations)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Complexity of maximizing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ee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projects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EE is usually phased in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EE shouldn’t be standalone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Permitting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Every project is different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Contractor knowledge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Legacy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ee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programs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Lack of consistency in approach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Incentivize contractors to encourage multiple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ee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actions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Prioritize building sectors by opportunity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Provide minimum efficiency testing to customers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Require energy audits prior to solar install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Fix rate schedules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Building energy coaches + ROI tool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Leverage champions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43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67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09CB754-1700-0926-D0EC-947AC25D5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14128"/>
              </p:ext>
            </p:extLst>
          </p:nvPr>
        </p:nvGraphicFramePr>
        <p:xfrm>
          <a:off x="321076" y="674705"/>
          <a:ext cx="11454035" cy="5986935"/>
        </p:xfrm>
        <a:graphic>
          <a:graphicData uri="http://schemas.openxmlformats.org/drawingml/2006/table">
            <a:tbl>
              <a:tblPr firstRow="1" firstCol="1"/>
              <a:tblGrid>
                <a:gridCol w="2937811">
                  <a:extLst>
                    <a:ext uri="{9D8B030D-6E8A-4147-A177-3AD203B41FA5}">
                      <a16:colId xmlns:a16="http://schemas.microsoft.com/office/drawing/2014/main" val="4141755627"/>
                    </a:ext>
                  </a:extLst>
                </a:gridCol>
                <a:gridCol w="2777775">
                  <a:extLst>
                    <a:ext uri="{9D8B030D-6E8A-4147-A177-3AD203B41FA5}">
                      <a16:colId xmlns:a16="http://schemas.microsoft.com/office/drawing/2014/main" val="2952676637"/>
                    </a:ext>
                  </a:extLst>
                </a:gridCol>
                <a:gridCol w="3029261">
                  <a:extLst>
                    <a:ext uri="{9D8B030D-6E8A-4147-A177-3AD203B41FA5}">
                      <a16:colId xmlns:a16="http://schemas.microsoft.com/office/drawing/2014/main" val="1318013822"/>
                    </a:ext>
                  </a:extLst>
                </a:gridCol>
                <a:gridCol w="2709188">
                  <a:extLst>
                    <a:ext uri="{9D8B030D-6E8A-4147-A177-3AD203B41FA5}">
                      <a16:colId xmlns:a16="http://schemas.microsoft.com/office/drawing/2014/main" val="1758952892"/>
                    </a:ext>
                  </a:extLst>
                </a:gridCol>
              </a:tblGrid>
              <a:tr h="43610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Greenhouse Gas Reduction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93386"/>
                  </a:ext>
                </a:extLst>
              </a:tr>
              <a:tr h="994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1: Policy? Program? People?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2: Opportunities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3: Barriers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4: Strategies &amp; Action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87051"/>
                  </a:ext>
                </a:extLst>
              </a:tr>
              <a:tr h="3900727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Manufacturers shape contractor decisions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 building types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AEA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3C-REN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Central Coast Community Energy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Save people $$$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Grants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Communicating to utility customers on bills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Regional Handholding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Aggregation &amp; research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Creating regional jobs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Residential sector is more complex and need additional support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Programs that are inclusive of who is at the table and in the field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Simplifying messaging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Eligibility evaluations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Supply chain issues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Different utility providers across territory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Reach codes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Bilingual program materials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Referral networks via CBOs, healthcare &amp; faith-based orgs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Samples of completed forms and how to complete paperwork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Increased and improved communication with simple messaging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Concierge service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Utilize TECH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All-electric utility rates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Free energy audits to qualifying residents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43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57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09CB754-1700-0926-D0EC-947AC25D5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853386"/>
              </p:ext>
            </p:extLst>
          </p:nvPr>
        </p:nvGraphicFramePr>
        <p:xfrm>
          <a:off x="321076" y="674705"/>
          <a:ext cx="11454035" cy="5330838"/>
        </p:xfrm>
        <a:graphic>
          <a:graphicData uri="http://schemas.openxmlformats.org/drawingml/2006/table">
            <a:tbl>
              <a:tblPr firstRow="1" firstCol="1"/>
              <a:tblGrid>
                <a:gridCol w="2937811">
                  <a:extLst>
                    <a:ext uri="{9D8B030D-6E8A-4147-A177-3AD203B41FA5}">
                      <a16:colId xmlns:a16="http://schemas.microsoft.com/office/drawing/2014/main" val="4141755627"/>
                    </a:ext>
                  </a:extLst>
                </a:gridCol>
                <a:gridCol w="2777775">
                  <a:extLst>
                    <a:ext uri="{9D8B030D-6E8A-4147-A177-3AD203B41FA5}">
                      <a16:colId xmlns:a16="http://schemas.microsoft.com/office/drawing/2014/main" val="2952676637"/>
                    </a:ext>
                  </a:extLst>
                </a:gridCol>
                <a:gridCol w="3029261">
                  <a:extLst>
                    <a:ext uri="{9D8B030D-6E8A-4147-A177-3AD203B41FA5}">
                      <a16:colId xmlns:a16="http://schemas.microsoft.com/office/drawing/2014/main" val="1318013822"/>
                    </a:ext>
                  </a:extLst>
                </a:gridCol>
                <a:gridCol w="2709188">
                  <a:extLst>
                    <a:ext uri="{9D8B030D-6E8A-4147-A177-3AD203B41FA5}">
                      <a16:colId xmlns:a16="http://schemas.microsoft.com/office/drawing/2014/main" val="1758952892"/>
                    </a:ext>
                  </a:extLst>
                </a:gridCol>
              </a:tblGrid>
              <a:tr h="43610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Rural Hard to Reach Customers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93386"/>
                  </a:ext>
                </a:extLst>
              </a:tr>
              <a:tr h="994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1: Policy? Program? People?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2: Opportunities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3: Barriers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Round 4: Strategies &amp; Action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87051"/>
                  </a:ext>
                </a:extLst>
              </a:tr>
              <a:tr h="3900727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County governments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Agricultural sector/workforce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Rural homeowners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CCAs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&amp; IOUs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Rural organizations (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eg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Promotores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Propane switching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Lower costs via more energy efficiency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Knowledge gap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Regional affordability 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Rural transit networks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Marketing, education, and outreach for rural by rural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Form a Rural REN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Rebates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Communicating job opportunities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43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33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C64EE5F8D7BD4EB6250893D0A69685" ma:contentTypeVersion="17" ma:contentTypeDescription="Create a new document." ma:contentTypeScope="" ma:versionID="f2a40c8f2da4d9cb3eca21d660a846eb">
  <xsd:schema xmlns:xsd="http://www.w3.org/2001/XMLSchema" xmlns:xs="http://www.w3.org/2001/XMLSchema" xmlns:p="http://schemas.microsoft.com/office/2006/metadata/properties" xmlns:ns2="d7fd6bec-b76d-4c13-a52c-e745b280b385" xmlns:ns3="e1a39ac2-2b2f-4a82-a6f3-15a428bbe6f4" targetNamespace="http://schemas.microsoft.com/office/2006/metadata/properties" ma:root="true" ma:fieldsID="97dddee977e382227ad3ccb67d31546f" ns2:_="" ns3:_="">
    <xsd:import namespace="d7fd6bec-b76d-4c13-a52c-e745b280b385"/>
    <xsd:import namespace="e1a39ac2-2b2f-4a82-a6f3-15a428bbe6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_x006b_yd9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d6bec-b76d-4c13-a52c-e745b280b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x006b_yd9" ma:index="19" nillable="true" ma:displayName="Person or Group" ma:list="UserInfo" ma:internalName="_x006b_yd9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99d13fc-c809-493d-abca-e31c9aa207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39ac2-2b2f-4a82-a6f3-15a428bbe6f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b04671d-b256-4193-9578-874851d2aa88}" ma:internalName="TaxCatchAll" ma:showField="CatchAllData" ma:web="e1a39ac2-2b2f-4a82-a6f3-15a428bbe6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fd6bec-b76d-4c13-a52c-e745b280b385">
      <Terms xmlns="http://schemas.microsoft.com/office/infopath/2007/PartnerControls"/>
    </lcf76f155ced4ddcb4097134ff3c332f>
    <TaxCatchAll xmlns="e1a39ac2-2b2f-4a82-a6f3-15a428bbe6f4" xsi:nil="true"/>
    <_x006b_yd9 xmlns="d7fd6bec-b76d-4c13-a52c-e745b280b385">
      <UserInfo>
        <DisplayName/>
        <AccountId xsi:nil="true"/>
        <AccountType/>
      </UserInfo>
    </_x006b_yd9>
  </documentManagement>
</p:properties>
</file>

<file path=customXml/itemProps1.xml><?xml version="1.0" encoding="utf-8"?>
<ds:datastoreItem xmlns:ds="http://schemas.openxmlformats.org/officeDocument/2006/customXml" ds:itemID="{19A2C79F-923D-4316-82ED-C452282F2B4C}"/>
</file>

<file path=customXml/itemProps2.xml><?xml version="1.0" encoding="utf-8"?>
<ds:datastoreItem xmlns:ds="http://schemas.openxmlformats.org/officeDocument/2006/customXml" ds:itemID="{07941260-9467-423B-A755-2DF6546531E5}"/>
</file>

<file path=customXml/itemProps3.xml><?xml version="1.0" encoding="utf-8"?>
<ds:datastoreItem xmlns:ds="http://schemas.openxmlformats.org/officeDocument/2006/customXml" ds:itemID="{E2CAAEE7-5CD0-44E4-BDDC-11F0BFB1A64C}"/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589</Words>
  <Application>Microsoft Office PowerPoint</Application>
  <PresentationFormat>Widescreen</PresentationFormat>
  <Paragraphs>117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 Gautereaux</dc:creator>
  <cp:lastModifiedBy>Gray Gautereaux</cp:lastModifiedBy>
  <cp:revision>1</cp:revision>
  <dcterms:created xsi:type="dcterms:W3CDTF">2022-11-16T20:16:21Z</dcterms:created>
  <dcterms:modified xsi:type="dcterms:W3CDTF">2022-11-16T22:19:59Z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0x010100B5C64EE5F8D7BD4EB6250893D0A69685</vt:lpwstr>
  </property>
</Properties>
</file>